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13" Type="http://schemas.openxmlformats.org/officeDocument/2006/relationships/image" Target="../media/image33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sv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Relationship Id="rId14" Type="http://schemas.openxmlformats.org/officeDocument/2006/relationships/image" Target="../media/image3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13" Type="http://schemas.openxmlformats.org/officeDocument/2006/relationships/image" Target="../media/image33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12" Type="http://schemas.openxmlformats.org/officeDocument/2006/relationships/image" Target="../media/image32.sv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Relationship Id="rId14" Type="http://schemas.openxmlformats.org/officeDocument/2006/relationships/image" Target="../media/image3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7DB0F2-2708-4094-B01C-F695267F9E2C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B5C1D29-8653-47C4-900F-468DB0281932}">
      <dgm:prSet/>
      <dgm:spPr/>
      <dgm:t>
        <a:bodyPr/>
        <a:lstStyle/>
        <a:p>
          <a:pPr>
            <a:defRPr cap="all"/>
          </a:pPr>
          <a:r>
            <a:rPr lang="en-US"/>
            <a:t>Adding Fading to the Satellite Toolbox Models.</a:t>
          </a:r>
        </a:p>
      </dgm:t>
    </dgm:pt>
    <dgm:pt modelId="{AA70BFA6-5015-40C3-B7B1-71A5BE857CC3}" type="parTrans" cxnId="{BB28CE0E-C784-44C3-86AD-57C04984BC08}">
      <dgm:prSet/>
      <dgm:spPr/>
      <dgm:t>
        <a:bodyPr/>
        <a:lstStyle/>
        <a:p>
          <a:endParaRPr lang="en-US"/>
        </a:p>
      </dgm:t>
    </dgm:pt>
    <dgm:pt modelId="{3527605F-5E37-4397-95D5-48F4512D86F9}" type="sibTrans" cxnId="{BB28CE0E-C784-44C3-86AD-57C04984BC08}">
      <dgm:prSet/>
      <dgm:spPr/>
      <dgm:t>
        <a:bodyPr/>
        <a:lstStyle/>
        <a:p>
          <a:endParaRPr lang="en-US"/>
        </a:p>
      </dgm:t>
    </dgm:pt>
    <dgm:pt modelId="{ADAEEDED-6723-4C9B-BBDA-EA9A8690080A}">
      <dgm:prSet/>
      <dgm:spPr/>
      <dgm:t>
        <a:bodyPr/>
        <a:lstStyle/>
        <a:p>
          <a:pPr>
            <a:defRPr cap="all"/>
          </a:pPr>
          <a:r>
            <a:rPr lang="en-US"/>
            <a:t>Evaluation of the System Model in proceed in detailed mathematical modeling.</a:t>
          </a:r>
        </a:p>
      </dgm:t>
    </dgm:pt>
    <dgm:pt modelId="{78917D2A-40D9-4DBC-B057-A3B614146C44}" type="parTrans" cxnId="{53BBC09C-C165-400F-84C5-605A8014F82B}">
      <dgm:prSet/>
      <dgm:spPr/>
      <dgm:t>
        <a:bodyPr/>
        <a:lstStyle/>
        <a:p>
          <a:endParaRPr lang="en-US"/>
        </a:p>
      </dgm:t>
    </dgm:pt>
    <dgm:pt modelId="{D01552E8-69F6-4603-B8F5-97FA194A600A}" type="sibTrans" cxnId="{53BBC09C-C165-400F-84C5-605A8014F82B}">
      <dgm:prSet/>
      <dgm:spPr/>
      <dgm:t>
        <a:bodyPr/>
        <a:lstStyle/>
        <a:p>
          <a:endParaRPr lang="en-US"/>
        </a:p>
      </dgm:t>
    </dgm:pt>
    <dgm:pt modelId="{6BA219F6-F808-4CBD-AC96-B4ACC15FDACE}">
      <dgm:prSet/>
      <dgm:spPr/>
      <dgm:t>
        <a:bodyPr/>
        <a:lstStyle/>
        <a:p>
          <a:pPr>
            <a:defRPr cap="all"/>
          </a:pPr>
          <a:r>
            <a:rPr lang="en-US"/>
            <a:t>Pure matlab simulation of the evaluated system model.</a:t>
          </a:r>
        </a:p>
      </dgm:t>
    </dgm:pt>
    <dgm:pt modelId="{B65F51AA-018D-4E77-B5E8-D0E7C44EEF87}" type="parTrans" cxnId="{33970290-0FB1-4DE8-B658-DD5855A08EFE}">
      <dgm:prSet/>
      <dgm:spPr/>
      <dgm:t>
        <a:bodyPr/>
        <a:lstStyle/>
        <a:p>
          <a:endParaRPr lang="en-US"/>
        </a:p>
      </dgm:t>
    </dgm:pt>
    <dgm:pt modelId="{335EE682-0052-440E-B121-AB7135E99213}" type="sibTrans" cxnId="{33970290-0FB1-4DE8-B658-DD5855A08EFE}">
      <dgm:prSet/>
      <dgm:spPr/>
      <dgm:t>
        <a:bodyPr/>
        <a:lstStyle/>
        <a:p>
          <a:endParaRPr lang="en-US"/>
        </a:p>
      </dgm:t>
    </dgm:pt>
    <dgm:pt modelId="{09CB62AE-9BEB-4A1B-BA15-A4326AE8CE7A}">
      <dgm:prSet/>
      <dgm:spPr/>
      <dgm:t>
        <a:bodyPr/>
        <a:lstStyle/>
        <a:p>
          <a:pPr>
            <a:defRPr cap="all"/>
          </a:pPr>
          <a:r>
            <a:rPr lang="en-US"/>
            <a:t>Orbit selection for maximum pass duration (in-view).</a:t>
          </a:r>
        </a:p>
      </dgm:t>
    </dgm:pt>
    <dgm:pt modelId="{734F915C-830A-458D-809A-07F0F06614A7}" type="parTrans" cxnId="{7A29E0B2-C4B8-4CD9-8A55-450444F0BF8C}">
      <dgm:prSet/>
      <dgm:spPr/>
      <dgm:t>
        <a:bodyPr/>
        <a:lstStyle/>
        <a:p>
          <a:endParaRPr lang="en-US"/>
        </a:p>
      </dgm:t>
    </dgm:pt>
    <dgm:pt modelId="{43272BD7-E13A-4E85-BEA0-615B07668958}" type="sibTrans" cxnId="{7A29E0B2-C4B8-4CD9-8A55-450444F0BF8C}">
      <dgm:prSet/>
      <dgm:spPr/>
      <dgm:t>
        <a:bodyPr/>
        <a:lstStyle/>
        <a:p>
          <a:endParaRPr lang="en-US"/>
        </a:p>
      </dgm:t>
    </dgm:pt>
    <dgm:pt modelId="{C1FEDFEC-010C-4C6D-B3A0-B5F1223769A6}">
      <dgm:prSet/>
      <dgm:spPr/>
      <dgm:t>
        <a:bodyPr/>
        <a:lstStyle/>
        <a:p>
          <a:pPr>
            <a:defRPr cap="all"/>
          </a:pPr>
          <a:r>
            <a:rPr lang="en-US"/>
            <a:t>Applications on LEO Constellations.</a:t>
          </a:r>
        </a:p>
      </dgm:t>
    </dgm:pt>
    <dgm:pt modelId="{0A74F6F9-157B-4534-B0AD-BF4E02DA89ED}" type="parTrans" cxnId="{C891614F-6709-42F0-8040-73FC7B549023}">
      <dgm:prSet/>
      <dgm:spPr/>
      <dgm:t>
        <a:bodyPr/>
        <a:lstStyle/>
        <a:p>
          <a:endParaRPr lang="en-US"/>
        </a:p>
      </dgm:t>
    </dgm:pt>
    <dgm:pt modelId="{3CAFD2CA-1799-41D3-8922-EE22998ADC95}" type="sibTrans" cxnId="{C891614F-6709-42F0-8040-73FC7B549023}">
      <dgm:prSet/>
      <dgm:spPr/>
      <dgm:t>
        <a:bodyPr/>
        <a:lstStyle/>
        <a:p>
          <a:endParaRPr lang="en-US"/>
        </a:p>
      </dgm:t>
    </dgm:pt>
    <dgm:pt modelId="{BE7E53B6-E0F8-4505-8338-131308912D08}">
      <dgm:prSet/>
      <dgm:spPr/>
      <dgm:t>
        <a:bodyPr/>
        <a:lstStyle/>
        <a:p>
          <a:pPr>
            <a:defRPr cap="all"/>
          </a:pPr>
          <a:r>
            <a:rPr lang="en-US"/>
            <a:t>Combination with IoT-over-Satellite Research.</a:t>
          </a:r>
        </a:p>
      </dgm:t>
    </dgm:pt>
    <dgm:pt modelId="{003A3B8A-DD9B-460E-A4FD-2DA8FA5F4C43}" type="parTrans" cxnId="{984DBD07-D67B-4908-A041-32D58E12BDAD}">
      <dgm:prSet/>
      <dgm:spPr/>
      <dgm:t>
        <a:bodyPr/>
        <a:lstStyle/>
        <a:p>
          <a:endParaRPr lang="en-US"/>
        </a:p>
      </dgm:t>
    </dgm:pt>
    <dgm:pt modelId="{3B82F329-6F7D-42A0-88F4-AFA3253FB058}" type="sibTrans" cxnId="{984DBD07-D67B-4908-A041-32D58E12BDAD}">
      <dgm:prSet/>
      <dgm:spPr/>
      <dgm:t>
        <a:bodyPr/>
        <a:lstStyle/>
        <a:p>
          <a:endParaRPr lang="en-US"/>
        </a:p>
      </dgm:t>
    </dgm:pt>
    <dgm:pt modelId="{BD3803E4-C32B-421B-9A09-4C39ECF2C6B7}">
      <dgm:prSet/>
      <dgm:spPr/>
      <dgm:t>
        <a:bodyPr/>
        <a:lstStyle/>
        <a:p>
          <a:pPr>
            <a:defRPr cap="all"/>
          </a:pPr>
          <a:r>
            <a:rPr lang="en-US"/>
            <a:t>Combination with the NTN-IAB-Simulator.</a:t>
          </a:r>
        </a:p>
      </dgm:t>
    </dgm:pt>
    <dgm:pt modelId="{8733139A-A87E-4B16-BE0F-013BAA1A8803}" type="parTrans" cxnId="{81A82617-BB6A-4FBB-B6C1-67CCAE8206C3}">
      <dgm:prSet/>
      <dgm:spPr/>
      <dgm:t>
        <a:bodyPr/>
        <a:lstStyle/>
        <a:p>
          <a:endParaRPr lang="en-US"/>
        </a:p>
      </dgm:t>
    </dgm:pt>
    <dgm:pt modelId="{A108AB98-33CD-496F-B18C-9758718122C5}" type="sibTrans" cxnId="{81A82617-BB6A-4FBB-B6C1-67CCAE8206C3}">
      <dgm:prSet/>
      <dgm:spPr/>
      <dgm:t>
        <a:bodyPr/>
        <a:lstStyle/>
        <a:p>
          <a:endParaRPr lang="en-US"/>
        </a:p>
      </dgm:t>
    </dgm:pt>
    <dgm:pt modelId="{B850BD32-3527-4427-914C-AEFFCA0B1994}" type="pres">
      <dgm:prSet presAssocID="{967DB0F2-2708-4094-B01C-F695267F9E2C}" presName="root" presStyleCnt="0">
        <dgm:presLayoutVars>
          <dgm:dir/>
          <dgm:resizeHandles val="exact"/>
        </dgm:presLayoutVars>
      </dgm:prSet>
      <dgm:spPr/>
    </dgm:pt>
    <dgm:pt modelId="{2102AAD9-7711-48BE-9CAE-ACE687C04D56}" type="pres">
      <dgm:prSet presAssocID="{BB5C1D29-8653-47C4-900F-468DB0281932}" presName="compNode" presStyleCnt="0"/>
      <dgm:spPr/>
    </dgm:pt>
    <dgm:pt modelId="{C4B80C8A-242B-444B-96BD-D47824B3A176}" type="pres">
      <dgm:prSet presAssocID="{BB5C1D29-8653-47C4-900F-468DB0281932}" presName="iconBgRect" presStyleLbl="bgShp" presStyleIdx="0" presStyleCnt="7"/>
      <dgm:spPr/>
    </dgm:pt>
    <dgm:pt modelId="{A927173A-D55A-42D6-837D-60D02715F92E}" type="pres">
      <dgm:prSet presAssocID="{BB5C1D29-8653-47C4-900F-468DB0281932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 with solid fill"/>
        </a:ext>
      </dgm:extLst>
    </dgm:pt>
    <dgm:pt modelId="{493408D4-68F8-43B5-8E88-1DD613D15888}" type="pres">
      <dgm:prSet presAssocID="{BB5C1D29-8653-47C4-900F-468DB0281932}" presName="spaceRect" presStyleCnt="0"/>
      <dgm:spPr/>
    </dgm:pt>
    <dgm:pt modelId="{559334EC-AA53-44E5-A083-E88B54786F1A}" type="pres">
      <dgm:prSet presAssocID="{BB5C1D29-8653-47C4-900F-468DB0281932}" presName="textRect" presStyleLbl="revTx" presStyleIdx="0" presStyleCnt="7">
        <dgm:presLayoutVars>
          <dgm:chMax val="1"/>
          <dgm:chPref val="1"/>
        </dgm:presLayoutVars>
      </dgm:prSet>
      <dgm:spPr/>
    </dgm:pt>
    <dgm:pt modelId="{BDE7F1FE-49E2-4380-921B-FA85E6F0A806}" type="pres">
      <dgm:prSet presAssocID="{3527605F-5E37-4397-95D5-48F4512D86F9}" presName="sibTrans" presStyleCnt="0"/>
      <dgm:spPr/>
    </dgm:pt>
    <dgm:pt modelId="{93EC5C8B-C978-46EF-93E4-849F6C572E4D}" type="pres">
      <dgm:prSet presAssocID="{ADAEEDED-6723-4C9B-BBDA-EA9A8690080A}" presName="compNode" presStyleCnt="0"/>
      <dgm:spPr/>
    </dgm:pt>
    <dgm:pt modelId="{7182680D-E12A-4A56-A588-E07927B95E96}" type="pres">
      <dgm:prSet presAssocID="{ADAEEDED-6723-4C9B-BBDA-EA9A8690080A}" presName="iconBgRect" presStyleLbl="bgShp" presStyleIdx="1" presStyleCnt="7"/>
      <dgm:spPr/>
    </dgm:pt>
    <dgm:pt modelId="{818FC25E-D71C-48BB-A209-B28B22C40180}" type="pres">
      <dgm:prSet presAssocID="{ADAEEDED-6723-4C9B-BBDA-EA9A8690080A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877CD85B-8E4C-4176-805E-C43FF31966E2}" type="pres">
      <dgm:prSet presAssocID="{ADAEEDED-6723-4C9B-BBDA-EA9A8690080A}" presName="spaceRect" presStyleCnt="0"/>
      <dgm:spPr/>
    </dgm:pt>
    <dgm:pt modelId="{DA5D48D0-0649-4F2E-99BC-82645E48CB64}" type="pres">
      <dgm:prSet presAssocID="{ADAEEDED-6723-4C9B-BBDA-EA9A8690080A}" presName="textRect" presStyleLbl="revTx" presStyleIdx="1" presStyleCnt="7">
        <dgm:presLayoutVars>
          <dgm:chMax val="1"/>
          <dgm:chPref val="1"/>
        </dgm:presLayoutVars>
      </dgm:prSet>
      <dgm:spPr/>
    </dgm:pt>
    <dgm:pt modelId="{26D731F9-2577-41CA-8BBB-1E665AF2A91F}" type="pres">
      <dgm:prSet presAssocID="{D01552E8-69F6-4603-B8F5-97FA194A600A}" presName="sibTrans" presStyleCnt="0"/>
      <dgm:spPr/>
    </dgm:pt>
    <dgm:pt modelId="{F0D9E5F3-9B20-42D7-B790-66D91B4FAB49}" type="pres">
      <dgm:prSet presAssocID="{6BA219F6-F808-4CBD-AC96-B4ACC15FDACE}" presName="compNode" presStyleCnt="0"/>
      <dgm:spPr/>
    </dgm:pt>
    <dgm:pt modelId="{F8C489A7-AB72-43EA-8F10-E3ADA978B281}" type="pres">
      <dgm:prSet presAssocID="{6BA219F6-F808-4CBD-AC96-B4ACC15FDACE}" presName="iconBgRect" presStyleLbl="bgShp" presStyleIdx="2" presStyleCnt="7"/>
      <dgm:spPr/>
    </dgm:pt>
    <dgm:pt modelId="{BC79D9AB-CDF9-49E5-9BDE-279C09ED87CE}" type="pres">
      <dgm:prSet presAssocID="{6BA219F6-F808-4CBD-AC96-B4ACC15FDACE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49F1EDD5-8534-4E7F-8442-DEE57D62E31D}" type="pres">
      <dgm:prSet presAssocID="{6BA219F6-F808-4CBD-AC96-B4ACC15FDACE}" presName="spaceRect" presStyleCnt="0"/>
      <dgm:spPr/>
    </dgm:pt>
    <dgm:pt modelId="{79B11314-AA9B-48D0-831D-1702A8967C30}" type="pres">
      <dgm:prSet presAssocID="{6BA219F6-F808-4CBD-AC96-B4ACC15FDACE}" presName="textRect" presStyleLbl="revTx" presStyleIdx="2" presStyleCnt="7">
        <dgm:presLayoutVars>
          <dgm:chMax val="1"/>
          <dgm:chPref val="1"/>
        </dgm:presLayoutVars>
      </dgm:prSet>
      <dgm:spPr/>
    </dgm:pt>
    <dgm:pt modelId="{721439CA-99FF-4B51-A142-55DF2C7420E7}" type="pres">
      <dgm:prSet presAssocID="{335EE682-0052-440E-B121-AB7135E99213}" presName="sibTrans" presStyleCnt="0"/>
      <dgm:spPr/>
    </dgm:pt>
    <dgm:pt modelId="{375E7D5F-E4C9-43A1-B476-6D52BDD5E898}" type="pres">
      <dgm:prSet presAssocID="{09CB62AE-9BEB-4A1B-BA15-A4326AE8CE7A}" presName="compNode" presStyleCnt="0"/>
      <dgm:spPr/>
    </dgm:pt>
    <dgm:pt modelId="{7DDC0B8A-794B-457F-B8ED-DB660A438F2A}" type="pres">
      <dgm:prSet presAssocID="{09CB62AE-9BEB-4A1B-BA15-A4326AE8CE7A}" presName="iconBgRect" presStyleLbl="bgShp" presStyleIdx="3" presStyleCnt="7"/>
      <dgm:spPr/>
    </dgm:pt>
    <dgm:pt modelId="{3A3877BD-2AC0-418D-82B3-DC93061F7B71}" type="pres">
      <dgm:prSet presAssocID="{09CB62AE-9BEB-4A1B-BA15-A4326AE8CE7A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C3270825-C2F4-4843-9127-6EE5F86A0B6C}" type="pres">
      <dgm:prSet presAssocID="{09CB62AE-9BEB-4A1B-BA15-A4326AE8CE7A}" presName="spaceRect" presStyleCnt="0"/>
      <dgm:spPr/>
    </dgm:pt>
    <dgm:pt modelId="{18848010-33DD-453C-BEFB-2196DA07EAE3}" type="pres">
      <dgm:prSet presAssocID="{09CB62AE-9BEB-4A1B-BA15-A4326AE8CE7A}" presName="textRect" presStyleLbl="revTx" presStyleIdx="3" presStyleCnt="7">
        <dgm:presLayoutVars>
          <dgm:chMax val="1"/>
          <dgm:chPref val="1"/>
        </dgm:presLayoutVars>
      </dgm:prSet>
      <dgm:spPr/>
    </dgm:pt>
    <dgm:pt modelId="{44E5ACFF-AAF9-40A4-9A76-A8C41F3FEBF1}" type="pres">
      <dgm:prSet presAssocID="{43272BD7-E13A-4E85-BEA0-615B07668958}" presName="sibTrans" presStyleCnt="0"/>
      <dgm:spPr/>
    </dgm:pt>
    <dgm:pt modelId="{1C879F2E-75FC-4977-B872-EFAE4EA8EBB4}" type="pres">
      <dgm:prSet presAssocID="{C1FEDFEC-010C-4C6D-B3A0-B5F1223769A6}" presName="compNode" presStyleCnt="0"/>
      <dgm:spPr/>
    </dgm:pt>
    <dgm:pt modelId="{F479CC1E-9CDD-49A0-97A4-20CC7EA3127E}" type="pres">
      <dgm:prSet presAssocID="{C1FEDFEC-010C-4C6D-B3A0-B5F1223769A6}" presName="iconBgRect" presStyleLbl="bgShp" presStyleIdx="4" presStyleCnt="7"/>
      <dgm:spPr/>
    </dgm:pt>
    <dgm:pt modelId="{94152BB4-D8B8-4508-9E5A-0667DE25701A}" type="pres">
      <dgm:prSet presAssocID="{C1FEDFEC-010C-4C6D-B3A0-B5F1223769A6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 with solid fill"/>
        </a:ext>
      </dgm:extLst>
    </dgm:pt>
    <dgm:pt modelId="{E1E46CD1-B601-40C3-AD9D-8B7C0C0B9503}" type="pres">
      <dgm:prSet presAssocID="{C1FEDFEC-010C-4C6D-B3A0-B5F1223769A6}" presName="spaceRect" presStyleCnt="0"/>
      <dgm:spPr/>
    </dgm:pt>
    <dgm:pt modelId="{AFE4700E-D4C6-4972-8006-65B864B461E4}" type="pres">
      <dgm:prSet presAssocID="{C1FEDFEC-010C-4C6D-B3A0-B5F1223769A6}" presName="textRect" presStyleLbl="revTx" presStyleIdx="4" presStyleCnt="7">
        <dgm:presLayoutVars>
          <dgm:chMax val="1"/>
          <dgm:chPref val="1"/>
        </dgm:presLayoutVars>
      </dgm:prSet>
      <dgm:spPr/>
    </dgm:pt>
    <dgm:pt modelId="{A470D47F-0636-41AA-8B67-AAF4FF9F1D42}" type="pres">
      <dgm:prSet presAssocID="{3CAFD2CA-1799-41D3-8922-EE22998ADC95}" presName="sibTrans" presStyleCnt="0"/>
      <dgm:spPr/>
    </dgm:pt>
    <dgm:pt modelId="{F40D1659-4439-413F-8221-00B3FE1AAE0F}" type="pres">
      <dgm:prSet presAssocID="{BE7E53B6-E0F8-4505-8338-131308912D08}" presName="compNode" presStyleCnt="0"/>
      <dgm:spPr/>
    </dgm:pt>
    <dgm:pt modelId="{D78B653A-71CA-45BD-BC87-14BBD277BBB2}" type="pres">
      <dgm:prSet presAssocID="{BE7E53B6-E0F8-4505-8338-131308912D08}" presName="iconBgRect" presStyleLbl="bgShp" presStyleIdx="5" presStyleCnt="7"/>
      <dgm:spPr/>
    </dgm:pt>
    <dgm:pt modelId="{00E01857-20A5-4824-9F02-79858B9EFD49}" type="pres">
      <dgm:prSet presAssocID="{BE7E53B6-E0F8-4505-8338-131308912D08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 dish"/>
        </a:ext>
      </dgm:extLst>
    </dgm:pt>
    <dgm:pt modelId="{7A8E424F-8A91-4BA8-8A22-D77F01E1339A}" type="pres">
      <dgm:prSet presAssocID="{BE7E53B6-E0F8-4505-8338-131308912D08}" presName="spaceRect" presStyleCnt="0"/>
      <dgm:spPr/>
    </dgm:pt>
    <dgm:pt modelId="{D5E0794F-8816-4692-8DCF-47CF50AD993D}" type="pres">
      <dgm:prSet presAssocID="{BE7E53B6-E0F8-4505-8338-131308912D08}" presName="textRect" presStyleLbl="revTx" presStyleIdx="5" presStyleCnt="7">
        <dgm:presLayoutVars>
          <dgm:chMax val="1"/>
          <dgm:chPref val="1"/>
        </dgm:presLayoutVars>
      </dgm:prSet>
      <dgm:spPr/>
    </dgm:pt>
    <dgm:pt modelId="{14DA2FE2-7525-4EE7-B32B-5861960237B1}" type="pres">
      <dgm:prSet presAssocID="{3B82F329-6F7D-42A0-88F4-AFA3253FB058}" presName="sibTrans" presStyleCnt="0"/>
      <dgm:spPr/>
    </dgm:pt>
    <dgm:pt modelId="{752EFA15-CE86-4385-81AD-257018AEE268}" type="pres">
      <dgm:prSet presAssocID="{BD3803E4-C32B-421B-9A09-4C39ECF2C6B7}" presName="compNode" presStyleCnt="0"/>
      <dgm:spPr/>
    </dgm:pt>
    <dgm:pt modelId="{A591982E-0FA1-4B7C-8F6F-0952A0166EE4}" type="pres">
      <dgm:prSet presAssocID="{BD3803E4-C32B-421B-9A09-4C39ECF2C6B7}" presName="iconBgRect" presStyleLbl="bgShp" presStyleIdx="6" presStyleCnt="7"/>
      <dgm:spPr/>
    </dgm:pt>
    <dgm:pt modelId="{03F7743B-50EC-4B6F-AF59-D4873FAB532A}" type="pres">
      <dgm:prSet presAssocID="{BD3803E4-C32B-421B-9A09-4C39ECF2C6B7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ell Tower with solid fill"/>
        </a:ext>
      </dgm:extLst>
    </dgm:pt>
    <dgm:pt modelId="{E8374777-64CD-4A6C-B5F6-15036F54FE8B}" type="pres">
      <dgm:prSet presAssocID="{BD3803E4-C32B-421B-9A09-4C39ECF2C6B7}" presName="spaceRect" presStyleCnt="0"/>
      <dgm:spPr/>
    </dgm:pt>
    <dgm:pt modelId="{BAB25474-2E53-4AA4-BC36-DBF2A7060BD2}" type="pres">
      <dgm:prSet presAssocID="{BD3803E4-C32B-421B-9A09-4C39ECF2C6B7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984DBD07-D67B-4908-A041-32D58E12BDAD}" srcId="{967DB0F2-2708-4094-B01C-F695267F9E2C}" destId="{BE7E53B6-E0F8-4505-8338-131308912D08}" srcOrd="5" destOrd="0" parTransId="{003A3B8A-DD9B-460E-A4FD-2DA8FA5F4C43}" sibTransId="{3B82F329-6F7D-42A0-88F4-AFA3253FB058}"/>
    <dgm:cxn modelId="{BB28CE0E-C784-44C3-86AD-57C04984BC08}" srcId="{967DB0F2-2708-4094-B01C-F695267F9E2C}" destId="{BB5C1D29-8653-47C4-900F-468DB0281932}" srcOrd="0" destOrd="0" parTransId="{AA70BFA6-5015-40C3-B7B1-71A5BE857CC3}" sibTransId="{3527605F-5E37-4397-95D5-48F4512D86F9}"/>
    <dgm:cxn modelId="{81A82617-BB6A-4FBB-B6C1-67CCAE8206C3}" srcId="{967DB0F2-2708-4094-B01C-F695267F9E2C}" destId="{BD3803E4-C32B-421B-9A09-4C39ECF2C6B7}" srcOrd="6" destOrd="0" parTransId="{8733139A-A87E-4B16-BE0F-013BAA1A8803}" sibTransId="{A108AB98-33CD-496F-B18C-9758718122C5}"/>
    <dgm:cxn modelId="{4FD63A22-6DC0-4148-A884-91ABE6AEF357}" type="presOf" srcId="{BD3803E4-C32B-421B-9A09-4C39ECF2C6B7}" destId="{BAB25474-2E53-4AA4-BC36-DBF2A7060BD2}" srcOrd="0" destOrd="0" presId="urn:microsoft.com/office/officeart/2018/5/layout/IconCircleLabelList"/>
    <dgm:cxn modelId="{C891614F-6709-42F0-8040-73FC7B549023}" srcId="{967DB0F2-2708-4094-B01C-F695267F9E2C}" destId="{C1FEDFEC-010C-4C6D-B3A0-B5F1223769A6}" srcOrd="4" destOrd="0" parTransId="{0A74F6F9-157B-4534-B0AD-BF4E02DA89ED}" sibTransId="{3CAFD2CA-1799-41D3-8922-EE22998ADC95}"/>
    <dgm:cxn modelId="{BAD3A387-20F1-489E-A206-07B9B8199CF2}" type="presOf" srcId="{C1FEDFEC-010C-4C6D-B3A0-B5F1223769A6}" destId="{AFE4700E-D4C6-4972-8006-65B864B461E4}" srcOrd="0" destOrd="0" presId="urn:microsoft.com/office/officeart/2018/5/layout/IconCircleLabelList"/>
    <dgm:cxn modelId="{33970290-0FB1-4DE8-B658-DD5855A08EFE}" srcId="{967DB0F2-2708-4094-B01C-F695267F9E2C}" destId="{6BA219F6-F808-4CBD-AC96-B4ACC15FDACE}" srcOrd="2" destOrd="0" parTransId="{B65F51AA-018D-4E77-B5E8-D0E7C44EEF87}" sibTransId="{335EE682-0052-440E-B121-AB7135E99213}"/>
    <dgm:cxn modelId="{53BBC09C-C165-400F-84C5-605A8014F82B}" srcId="{967DB0F2-2708-4094-B01C-F695267F9E2C}" destId="{ADAEEDED-6723-4C9B-BBDA-EA9A8690080A}" srcOrd="1" destOrd="0" parTransId="{78917D2A-40D9-4DBC-B057-A3B614146C44}" sibTransId="{D01552E8-69F6-4603-B8F5-97FA194A600A}"/>
    <dgm:cxn modelId="{DC83E39C-64CC-4AEB-913F-7A6AA49E0487}" type="presOf" srcId="{BB5C1D29-8653-47C4-900F-468DB0281932}" destId="{559334EC-AA53-44E5-A083-E88B54786F1A}" srcOrd="0" destOrd="0" presId="urn:microsoft.com/office/officeart/2018/5/layout/IconCircleLabelList"/>
    <dgm:cxn modelId="{7A29E0B2-C4B8-4CD9-8A55-450444F0BF8C}" srcId="{967DB0F2-2708-4094-B01C-F695267F9E2C}" destId="{09CB62AE-9BEB-4A1B-BA15-A4326AE8CE7A}" srcOrd="3" destOrd="0" parTransId="{734F915C-830A-458D-809A-07F0F06614A7}" sibTransId="{43272BD7-E13A-4E85-BEA0-615B07668958}"/>
    <dgm:cxn modelId="{2C2557CA-F96A-47B6-BE39-DEA9F88EE4A8}" type="presOf" srcId="{BE7E53B6-E0F8-4505-8338-131308912D08}" destId="{D5E0794F-8816-4692-8DCF-47CF50AD993D}" srcOrd="0" destOrd="0" presId="urn:microsoft.com/office/officeart/2018/5/layout/IconCircleLabelList"/>
    <dgm:cxn modelId="{13BF8ECA-FE24-4DB2-AB5B-BA11331AA811}" type="presOf" srcId="{6BA219F6-F808-4CBD-AC96-B4ACC15FDACE}" destId="{79B11314-AA9B-48D0-831D-1702A8967C30}" srcOrd="0" destOrd="0" presId="urn:microsoft.com/office/officeart/2018/5/layout/IconCircleLabelList"/>
    <dgm:cxn modelId="{8EF1D2D1-7411-4BFF-9E31-8D531869BAED}" type="presOf" srcId="{ADAEEDED-6723-4C9B-BBDA-EA9A8690080A}" destId="{DA5D48D0-0649-4F2E-99BC-82645E48CB64}" srcOrd="0" destOrd="0" presId="urn:microsoft.com/office/officeart/2018/5/layout/IconCircleLabelList"/>
    <dgm:cxn modelId="{279549D8-AB57-4535-919A-19A97A3E00EA}" type="presOf" srcId="{967DB0F2-2708-4094-B01C-F695267F9E2C}" destId="{B850BD32-3527-4427-914C-AEFFCA0B1994}" srcOrd="0" destOrd="0" presId="urn:microsoft.com/office/officeart/2018/5/layout/IconCircleLabelList"/>
    <dgm:cxn modelId="{50F1B4D8-AB51-4F38-A172-EA12E525F6D0}" type="presOf" srcId="{09CB62AE-9BEB-4A1B-BA15-A4326AE8CE7A}" destId="{18848010-33DD-453C-BEFB-2196DA07EAE3}" srcOrd="0" destOrd="0" presId="urn:microsoft.com/office/officeart/2018/5/layout/IconCircleLabelList"/>
    <dgm:cxn modelId="{342619B5-BD92-49DA-9C91-40C671E45FA2}" type="presParOf" srcId="{B850BD32-3527-4427-914C-AEFFCA0B1994}" destId="{2102AAD9-7711-48BE-9CAE-ACE687C04D56}" srcOrd="0" destOrd="0" presId="urn:microsoft.com/office/officeart/2018/5/layout/IconCircleLabelList"/>
    <dgm:cxn modelId="{89A493AA-8EA1-479B-B5C7-8E5888CE0D1F}" type="presParOf" srcId="{2102AAD9-7711-48BE-9CAE-ACE687C04D56}" destId="{C4B80C8A-242B-444B-96BD-D47824B3A176}" srcOrd="0" destOrd="0" presId="urn:microsoft.com/office/officeart/2018/5/layout/IconCircleLabelList"/>
    <dgm:cxn modelId="{1D8B9337-5CBF-4792-A31D-73CFD9E9A02E}" type="presParOf" srcId="{2102AAD9-7711-48BE-9CAE-ACE687C04D56}" destId="{A927173A-D55A-42D6-837D-60D02715F92E}" srcOrd="1" destOrd="0" presId="urn:microsoft.com/office/officeart/2018/5/layout/IconCircleLabelList"/>
    <dgm:cxn modelId="{4885EC22-AA88-4311-AF49-E5D47A02D8DD}" type="presParOf" srcId="{2102AAD9-7711-48BE-9CAE-ACE687C04D56}" destId="{493408D4-68F8-43B5-8E88-1DD613D15888}" srcOrd="2" destOrd="0" presId="urn:microsoft.com/office/officeart/2018/5/layout/IconCircleLabelList"/>
    <dgm:cxn modelId="{99A9ADC1-2F6D-41D9-86B4-209C4003BCCC}" type="presParOf" srcId="{2102AAD9-7711-48BE-9CAE-ACE687C04D56}" destId="{559334EC-AA53-44E5-A083-E88B54786F1A}" srcOrd="3" destOrd="0" presId="urn:microsoft.com/office/officeart/2018/5/layout/IconCircleLabelList"/>
    <dgm:cxn modelId="{E0A9A05A-823F-4EBA-92D1-3EDCD7A388DA}" type="presParOf" srcId="{B850BD32-3527-4427-914C-AEFFCA0B1994}" destId="{BDE7F1FE-49E2-4380-921B-FA85E6F0A806}" srcOrd="1" destOrd="0" presId="urn:microsoft.com/office/officeart/2018/5/layout/IconCircleLabelList"/>
    <dgm:cxn modelId="{D8C83463-A594-4BBD-A8BB-CFD22A698539}" type="presParOf" srcId="{B850BD32-3527-4427-914C-AEFFCA0B1994}" destId="{93EC5C8B-C978-46EF-93E4-849F6C572E4D}" srcOrd="2" destOrd="0" presId="urn:microsoft.com/office/officeart/2018/5/layout/IconCircleLabelList"/>
    <dgm:cxn modelId="{09FB721C-5C2D-4CC1-B92E-66E2F259DF42}" type="presParOf" srcId="{93EC5C8B-C978-46EF-93E4-849F6C572E4D}" destId="{7182680D-E12A-4A56-A588-E07927B95E96}" srcOrd="0" destOrd="0" presId="urn:microsoft.com/office/officeart/2018/5/layout/IconCircleLabelList"/>
    <dgm:cxn modelId="{2759089D-873A-48C1-9491-4963B514FF5F}" type="presParOf" srcId="{93EC5C8B-C978-46EF-93E4-849F6C572E4D}" destId="{818FC25E-D71C-48BB-A209-B28B22C40180}" srcOrd="1" destOrd="0" presId="urn:microsoft.com/office/officeart/2018/5/layout/IconCircleLabelList"/>
    <dgm:cxn modelId="{DE7E1FF8-F818-4A7F-8B49-C249EDA0CF81}" type="presParOf" srcId="{93EC5C8B-C978-46EF-93E4-849F6C572E4D}" destId="{877CD85B-8E4C-4176-805E-C43FF31966E2}" srcOrd="2" destOrd="0" presId="urn:microsoft.com/office/officeart/2018/5/layout/IconCircleLabelList"/>
    <dgm:cxn modelId="{29B3FE1A-E317-42EC-A61C-408038FEA0AF}" type="presParOf" srcId="{93EC5C8B-C978-46EF-93E4-849F6C572E4D}" destId="{DA5D48D0-0649-4F2E-99BC-82645E48CB64}" srcOrd="3" destOrd="0" presId="urn:microsoft.com/office/officeart/2018/5/layout/IconCircleLabelList"/>
    <dgm:cxn modelId="{D97FB008-D572-4CBB-AC30-010EAC18E772}" type="presParOf" srcId="{B850BD32-3527-4427-914C-AEFFCA0B1994}" destId="{26D731F9-2577-41CA-8BBB-1E665AF2A91F}" srcOrd="3" destOrd="0" presId="urn:microsoft.com/office/officeart/2018/5/layout/IconCircleLabelList"/>
    <dgm:cxn modelId="{2B1A976D-A01C-47A5-9F0A-CD43836530F2}" type="presParOf" srcId="{B850BD32-3527-4427-914C-AEFFCA0B1994}" destId="{F0D9E5F3-9B20-42D7-B790-66D91B4FAB49}" srcOrd="4" destOrd="0" presId="urn:microsoft.com/office/officeart/2018/5/layout/IconCircleLabelList"/>
    <dgm:cxn modelId="{02D41077-D3B9-4A86-85C4-54A9AF258DE7}" type="presParOf" srcId="{F0D9E5F3-9B20-42D7-B790-66D91B4FAB49}" destId="{F8C489A7-AB72-43EA-8F10-E3ADA978B281}" srcOrd="0" destOrd="0" presId="urn:microsoft.com/office/officeart/2018/5/layout/IconCircleLabelList"/>
    <dgm:cxn modelId="{6E14410B-9E37-49D8-AFD5-E2CD02623BD7}" type="presParOf" srcId="{F0D9E5F3-9B20-42D7-B790-66D91B4FAB49}" destId="{BC79D9AB-CDF9-49E5-9BDE-279C09ED87CE}" srcOrd="1" destOrd="0" presId="urn:microsoft.com/office/officeart/2018/5/layout/IconCircleLabelList"/>
    <dgm:cxn modelId="{E9BF1BA1-37A3-4DB8-B8D0-684085C18CA7}" type="presParOf" srcId="{F0D9E5F3-9B20-42D7-B790-66D91B4FAB49}" destId="{49F1EDD5-8534-4E7F-8442-DEE57D62E31D}" srcOrd="2" destOrd="0" presId="urn:microsoft.com/office/officeart/2018/5/layout/IconCircleLabelList"/>
    <dgm:cxn modelId="{7FCCA81D-311E-4C39-A495-12AE2B34F386}" type="presParOf" srcId="{F0D9E5F3-9B20-42D7-B790-66D91B4FAB49}" destId="{79B11314-AA9B-48D0-831D-1702A8967C30}" srcOrd="3" destOrd="0" presId="urn:microsoft.com/office/officeart/2018/5/layout/IconCircleLabelList"/>
    <dgm:cxn modelId="{620EA549-29CC-445B-8EE9-C989334A8906}" type="presParOf" srcId="{B850BD32-3527-4427-914C-AEFFCA0B1994}" destId="{721439CA-99FF-4B51-A142-55DF2C7420E7}" srcOrd="5" destOrd="0" presId="urn:microsoft.com/office/officeart/2018/5/layout/IconCircleLabelList"/>
    <dgm:cxn modelId="{887C9300-AF62-4795-A881-A7D23288557D}" type="presParOf" srcId="{B850BD32-3527-4427-914C-AEFFCA0B1994}" destId="{375E7D5F-E4C9-43A1-B476-6D52BDD5E898}" srcOrd="6" destOrd="0" presId="urn:microsoft.com/office/officeart/2018/5/layout/IconCircleLabelList"/>
    <dgm:cxn modelId="{8EA1F42D-DFD3-473C-A99E-CCEAD7E6AD0A}" type="presParOf" srcId="{375E7D5F-E4C9-43A1-B476-6D52BDD5E898}" destId="{7DDC0B8A-794B-457F-B8ED-DB660A438F2A}" srcOrd="0" destOrd="0" presId="urn:microsoft.com/office/officeart/2018/5/layout/IconCircleLabelList"/>
    <dgm:cxn modelId="{847FC84C-180A-4B7F-B0CD-63BC28EE4305}" type="presParOf" srcId="{375E7D5F-E4C9-43A1-B476-6D52BDD5E898}" destId="{3A3877BD-2AC0-418D-82B3-DC93061F7B71}" srcOrd="1" destOrd="0" presId="urn:microsoft.com/office/officeart/2018/5/layout/IconCircleLabelList"/>
    <dgm:cxn modelId="{718C219E-5EC9-426B-BEF3-D3F90B1DF950}" type="presParOf" srcId="{375E7D5F-E4C9-43A1-B476-6D52BDD5E898}" destId="{C3270825-C2F4-4843-9127-6EE5F86A0B6C}" srcOrd="2" destOrd="0" presId="urn:microsoft.com/office/officeart/2018/5/layout/IconCircleLabelList"/>
    <dgm:cxn modelId="{0B8AF713-CF8C-40D5-B6FD-DDFF695B127C}" type="presParOf" srcId="{375E7D5F-E4C9-43A1-B476-6D52BDD5E898}" destId="{18848010-33DD-453C-BEFB-2196DA07EAE3}" srcOrd="3" destOrd="0" presId="urn:microsoft.com/office/officeart/2018/5/layout/IconCircleLabelList"/>
    <dgm:cxn modelId="{3444299C-373F-4416-AC5F-587F6AA5200C}" type="presParOf" srcId="{B850BD32-3527-4427-914C-AEFFCA0B1994}" destId="{44E5ACFF-AAF9-40A4-9A76-A8C41F3FEBF1}" srcOrd="7" destOrd="0" presId="urn:microsoft.com/office/officeart/2018/5/layout/IconCircleLabelList"/>
    <dgm:cxn modelId="{40F9345B-8AAD-4335-B565-83D693376BD8}" type="presParOf" srcId="{B850BD32-3527-4427-914C-AEFFCA0B1994}" destId="{1C879F2E-75FC-4977-B872-EFAE4EA8EBB4}" srcOrd="8" destOrd="0" presId="urn:microsoft.com/office/officeart/2018/5/layout/IconCircleLabelList"/>
    <dgm:cxn modelId="{2E5BB060-6578-45B5-9D2E-5000EA3B1F36}" type="presParOf" srcId="{1C879F2E-75FC-4977-B872-EFAE4EA8EBB4}" destId="{F479CC1E-9CDD-49A0-97A4-20CC7EA3127E}" srcOrd="0" destOrd="0" presId="urn:microsoft.com/office/officeart/2018/5/layout/IconCircleLabelList"/>
    <dgm:cxn modelId="{2315C63C-1723-4A89-A871-74EE2223D72C}" type="presParOf" srcId="{1C879F2E-75FC-4977-B872-EFAE4EA8EBB4}" destId="{94152BB4-D8B8-4508-9E5A-0667DE25701A}" srcOrd="1" destOrd="0" presId="urn:microsoft.com/office/officeart/2018/5/layout/IconCircleLabelList"/>
    <dgm:cxn modelId="{5929B0FE-A983-47FF-9C1C-1D0580D67D81}" type="presParOf" srcId="{1C879F2E-75FC-4977-B872-EFAE4EA8EBB4}" destId="{E1E46CD1-B601-40C3-AD9D-8B7C0C0B9503}" srcOrd="2" destOrd="0" presId="urn:microsoft.com/office/officeart/2018/5/layout/IconCircleLabelList"/>
    <dgm:cxn modelId="{B116D6A2-86F1-474B-B9AF-97A4ECF53908}" type="presParOf" srcId="{1C879F2E-75FC-4977-B872-EFAE4EA8EBB4}" destId="{AFE4700E-D4C6-4972-8006-65B864B461E4}" srcOrd="3" destOrd="0" presId="urn:microsoft.com/office/officeart/2018/5/layout/IconCircleLabelList"/>
    <dgm:cxn modelId="{B7897CA6-7B74-4039-9799-2A3DD6D8C189}" type="presParOf" srcId="{B850BD32-3527-4427-914C-AEFFCA0B1994}" destId="{A470D47F-0636-41AA-8B67-AAF4FF9F1D42}" srcOrd="9" destOrd="0" presId="urn:microsoft.com/office/officeart/2018/5/layout/IconCircleLabelList"/>
    <dgm:cxn modelId="{93438D65-CFD1-4F26-B420-FC743A4E883E}" type="presParOf" srcId="{B850BD32-3527-4427-914C-AEFFCA0B1994}" destId="{F40D1659-4439-413F-8221-00B3FE1AAE0F}" srcOrd="10" destOrd="0" presId="urn:microsoft.com/office/officeart/2018/5/layout/IconCircleLabelList"/>
    <dgm:cxn modelId="{E727F27D-5CC7-43E3-AAB0-FC176D92700B}" type="presParOf" srcId="{F40D1659-4439-413F-8221-00B3FE1AAE0F}" destId="{D78B653A-71CA-45BD-BC87-14BBD277BBB2}" srcOrd="0" destOrd="0" presId="urn:microsoft.com/office/officeart/2018/5/layout/IconCircleLabelList"/>
    <dgm:cxn modelId="{77E12B39-323B-4227-B9AD-6C159CA4F095}" type="presParOf" srcId="{F40D1659-4439-413F-8221-00B3FE1AAE0F}" destId="{00E01857-20A5-4824-9F02-79858B9EFD49}" srcOrd="1" destOrd="0" presId="urn:microsoft.com/office/officeart/2018/5/layout/IconCircleLabelList"/>
    <dgm:cxn modelId="{050A6A1C-1AC0-40BC-B79E-3A1CD330C935}" type="presParOf" srcId="{F40D1659-4439-413F-8221-00B3FE1AAE0F}" destId="{7A8E424F-8A91-4BA8-8A22-D77F01E1339A}" srcOrd="2" destOrd="0" presId="urn:microsoft.com/office/officeart/2018/5/layout/IconCircleLabelList"/>
    <dgm:cxn modelId="{CD353CEB-318A-4135-A015-AB6E4E7D88EE}" type="presParOf" srcId="{F40D1659-4439-413F-8221-00B3FE1AAE0F}" destId="{D5E0794F-8816-4692-8DCF-47CF50AD993D}" srcOrd="3" destOrd="0" presId="urn:microsoft.com/office/officeart/2018/5/layout/IconCircleLabelList"/>
    <dgm:cxn modelId="{36383DE5-D99E-4942-88E0-B49BF8785438}" type="presParOf" srcId="{B850BD32-3527-4427-914C-AEFFCA0B1994}" destId="{14DA2FE2-7525-4EE7-B32B-5861960237B1}" srcOrd="11" destOrd="0" presId="urn:microsoft.com/office/officeart/2018/5/layout/IconCircleLabelList"/>
    <dgm:cxn modelId="{5E16CA05-E951-4D72-86ED-92525B447E46}" type="presParOf" srcId="{B850BD32-3527-4427-914C-AEFFCA0B1994}" destId="{752EFA15-CE86-4385-81AD-257018AEE268}" srcOrd="12" destOrd="0" presId="urn:microsoft.com/office/officeart/2018/5/layout/IconCircleLabelList"/>
    <dgm:cxn modelId="{B8A124B5-02ED-49CF-BDFD-EA8274BBEA36}" type="presParOf" srcId="{752EFA15-CE86-4385-81AD-257018AEE268}" destId="{A591982E-0FA1-4B7C-8F6F-0952A0166EE4}" srcOrd="0" destOrd="0" presId="urn:microsoft.com/office/officeart/2018/5/layout/IconCircleLabelList"/>
    <dgm:cxn modelId="{9E3D297F-55A4-4D57-876F-72C7AF99E414}" type="presParOf" srcId="{752EFA15-CE86-4385-81AD-257018AEE268}" destId="{03F7743B-50EC-4B6F-AF59-D4873FAB532A}" srcOrd="1" destOrd="0" presId="urn:microsoft.com/office/officeart/2018/5/layout/IconCircleLabelList"/>
    <dgm:cxn modelId="{9F939665-5329-4054-BB20-9FE0187741C2}" type="presParOf" srcId="{752EFA15-CE86-4385-81AD-257018AEE268}" destId="{E8374777-64CD-4A6C-B5F6-15036F54FE8B}" srcOrd="2" destOrd="0" presId="urn:microsoft.com/office/officeart/2018/5/layout/IconCircleLabelList"/>
    <dgm:cxn modelId="{A0AE98C7-4199-407C-A645-779DAF7491E4}" type="presParOf" srcId="{752EFA15-CE86-4385-81AD-257018AEE268}" destId="{BAB25474-2E53-4AA4-BC36-DBF2A7060BD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80C8A-242B-444B-96BD-D47824B3A176}">
      <dsp:nvSpPr>
        <dsp:cNvPr id="0" name=""/>
        <dsp:cNvSpPr/>
      </dsp:nvSpPr>
      <dsp:spPr>
        <a:xfrm>
          <a:off x="251887" y="692454"/>
          <a:ext cx="777392" cy="77739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7173A-D55A-42D6-837D-60D02715F92E}">
      <dsp:nvSpPr>
        <dsp:cNvPr id="0" name=""/>
        <dsp:cNvSpPr/>
      </dsp:nvSpPr>
      <dsp:spPr>
        <a:xfrm>
          <a:off x="417560" y="858128"/>
          <a:ext cx="446044" cy="4460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9334EC-AA53-44E5-A083-E88B54786F1A}">
      <dsp:nvSpPr>
        <dsp:cNvPr id="0" name=""/>
        <dsp:cNvSpPr/>
      </dsp:nvSpPr>
      <dsp:spPr>
        <a:xfrm>
          <a:off x="3376" y="1711985"/>
          <a:ext cx="1274414" cy="5575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Adding Fading to the Satellite Toolbox Models.</a:t>
          </a:r>
        </a:p>
      </dsp:txBody>
      <dsp:txXfrm>
        <a:off x="3376" y="1711985"/>
        <a:ext cx="1274414" cy="557556"/>
      </dsp:txXfrm>
    </dsp:sp>
    <dsp:sp modelId="{7182680D-E12A-4A56-A588-E07927B95E96}">
      <dsp:nvSpPr>
        <dsp:cNvPr id="0" name=""/>
        <dsp:cNvSpPr/>
      </dsp:nvSpPr>
      <dsp:spPr>
        <a:xfrm>
          <a:off x="1749323" y="692454"/>
          <a:ext cx="777392" cy="77739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8FC25E-D71C-48BB-A209-B28B22C40180}">
      <dsp:nvSpPr>
        <dsp:cNvPr id="0" name=""/>
        <dsp:cNvSpPr/>
      </dsp:nvSpPr>
      <dsp:spPr>
        <a:xfrm>
          <a:off x="1914997" y="858128"/>
          <a:ext cx="446044" cy="4460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5D48D0-0649-4F2E-99BC-82645E48CB64}">
      <dsp:nvSpPr>
        <dsp:cNvPr id="0" name=""/>
        <dsp:cNvSpPr/>
      </dsp:nvSpPr>
      <dsp:spPr>
        <a:xfrm>
          <a:off x="1500812" y="1711985"/>
          <a:ext cx="1274414" cy="5575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Evaluation of the System Model in proceed in detailed mathematical modeling.</a:t>
          </a:r>
        </a:p>
      </dsp:txBody>
      <dsp:txXfrm>
        <a:off x="1500812" y="1711985"/>
        <a:ext cx="1274414" cy="557556"/>
      </dsp:txXfrm>
    </dsp:sp>
    <dsp:sp modelId="{F8C489A7-AB72-43EA-8F10-E3ADA978B281}">
      <dsp:nvSpPr>
        <dsp:cNvPr id="0" name=""/>
        <dsp:cNvSpPr/>
      </dsp:nvSpPr>
      <dsp:spPr>
        <a:xfrm>
          <a:off x="3246760" y="692454"/>
          <a:ext cx="777392" cy="77739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79D9AB-CDF9-49E5-9BDE-279C09ED87CE}">
      <dsp:nvSpPr>
        <dsp:cNvPr id="0" name=""/>
        <dsp:cNvSpPr/>
      </dsp:nvSpPr>
      <dsp:spPr>
        <a:xfrm>
          <a:off x="3412434" y="858128"/>
          <a:ext cx="446044" cy="4460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B11314-AA9B-48D0-831D-1702A8967C30}">
      <dsp:nvSpPr>
        <dsp:cNvPr id="0" name=""/>
        <dsp:cNvSpPr/>
      </dsp:nvSpPr>
      <dsp:spPr>
        <a:xfrm>
          <a:off x="2998249" y="1711985"/>
          <a:ext cx="1274414" cy="5575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Pure matlab simulation of the evaluated system model.</a:t>
          </a:r>
        </a:p>
      </dsp:txBody>
      <dsp:txXfrm>
        <a:off x="2998249" y="1711985"/>
        <a:ext cx="1274414" cy="557556"/>
      </dsp:txXfrm>
    </dsp:sp>
    <dsp:sp modelId="{7DDC0B8A-794B-457F-B8ED-DB660A438F2A}">
      <dsp:nvSpPr>
        <dsp:cNvPr id="0" name=""/>
        <dsp:cNvSpPr/>
      </dsp:nvSpPr>
      <dsp:spPr>
        <a:xfrm>
          <a:off x="4744196" y="692454"/>
          <a:ext cx="777392" cy="77739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3877BD-2AC0-418D-82B3-DC93061F7B71}">
      <dsp:nvSpPr>
        <dsp:cNvPr id="0" name=""/>
        <dsp:cNvSpPr/>
      </dsp:nvSpPr>
      <dsp:spPr>
        <a:xfrm>
          <a:off x="4909870" y="858128"/>
          <a:ext cx="446044" cy="44604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848010-33DD-453C-BEFB-2196DA07EAE3}">
      <dsp:nvSpPr>
        <dsp:cNvPr id="0" name=""/>
        <dsp:cNvSpPr/>
      </dsp:nvSpPr>
      <dsp:spPr>
        <a:xfrm>
          <a:off x="4495685" y="1711985"/>
          <a:ext cx="1274414" cy="5575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Orbit selection for maximum pass duration (in-view).</a:t>
          </a:r>
        </a:p>
      </dsp:txBody>
      <dsp:txXfrm>
        <a:off x="4495685" y="1711985"/>
        <a:ext cx="1274414" cy="557556"/>
      </dsp:txXfrm>
    </dsp:sp>
    <dsp:sp modelId="{F479CC1E-9CDD-49A0-97A4-20CC7EA3127E}">
      <dsp:nvSpPr>
        <dsp:cNvPr id="0" name=""/>
        <dsp:cNvSpPr/>
      </dsp:nvSpPr>
      <dsp:spPr>
        <a:xfrm>
          <a:off x="6241633" y="692454"/>
          <a:ext cx="777392" cy="77739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152BB4-D8B8-4508-9E5A-0667DE25701A}">
      <dsp:nvSpPr>
        <dsp:cNvPr id="0" name=""/>
        <dsp:cNvSpPr/>
      </dsp:nvSpPr>
      <dsp:spPr>
        <a:xfrm>
          <a:off x="6407307" y="858128"/>
          <a:ext cx="446044" cy="44604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E4700E-D4C6-4972-8006-65B864B461E4}">
      <dsp:nvSpPr>
        <dsp:cNvPr id="0" name=""/>
        <dsp:cNvSpPr/>
      </dsp:nvSpPr>
      <dsp:spPr>
        <a:xfrm>
          <a:off x="5993122" y="1711985"/>
          <a:ext cx="1274414" cy="5575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Applications on LEO Constellations.</a:t>
          </a:r>
        </a:p>
      </dsp:txBody>
      <dsp:txXfrm>
        <a:off x="5993122" y="1711985"/>
        <a:ext cx="1274414" cy="557556"/>
      </dsp:txXfrm>
    </dsp:sp>
    <dsp:sp modelId="{D78B653A-71CA-45BD-BC87-14BBD277BBB2}">
      <dsp:nvSpPr>
        <dsp:cNvPr id="0" name=""/>
        <dsp:cNvSpPr/>
      </dsp:nvSpPr>
      <dsp:spPr>
        <a:xfrm>
          <a:off x="7739069" y="692454"/>
          <a:ext cx="777392" cy="77739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E01857-20A5-4824-9F02-79858B9EFD49}">
      <dsp:nvSpPr>
        <dsp:cNvPr id="0" name=""/>
        <dsp:cNvSpPr/>
      </dsp:nvSpPr>
      <dsp:spPr>
        <a:xfrm>
          <a:off x="7904743" y="858128"/>
          <a:ext cx="446044" cy="446044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E0794F-8816-4692-8DCF-47CF50AD993D}">
      <dsp:nvSpPr>
        <dsp:cNvPr id="0" name=""/>
        <dsp:cNvSpPr/>
      </dsp:nvSpPr>
      <dsp:spPr>
        <a:xfrm>
          <a:off x="7490559" y="1711985"/>
          <a:ext cx="1274414" cy="5575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Combination with IoT-over-Satellite Research.</a:t>
          </a:r>
        </a:p>
      </dsp:txBody>
      <dsp:txXfrm>
        <a:off x="7490559" y="1711985"/>
        <a:ext cx="1274414" cy="557556"/>
      </dsp:txXfrm>
    </dsp:sp>
    <dsp:sp modelId="{A591982E-0FA1-4B7C-8F6F-0952A0166EE4}">
      <dsp:nvSpPr>
        <dsp:cNvPr id="0" name=""/>
        <dsp:cNvSpPr/>
      </dsp:nvSpPr>
      <dsp:spPr>
        <a:xfrm>
          <a:off x="9236506" y="692454"/>
          <a:ext cx="777392" cy="77739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F7743B-50EC-4B6F-AF59-D4873FAB532A}">
      <dsp:nvSpPr>
        <dsp:cNvPr id="0" name=""/>
        <dsp:cNvSpPr/>
      </dsp:nvSpPr>
      <dsp:spPr>
        <a:xfrm>
          <a:off x="9402180" y="858128"/>
          <a:ext cx="446044" cy="446044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B25474-2E53-4AA4-BC36-DBF2A7060BD2}">
      <dsp:nvSpPr>
        <dsp:cNvPr id="0" name=""/>
        <dsp:cNvSpPr/>
      </dsp:nvSpPr>
      <dsp:spPr>
        <a:xfrm>
          <a:off x="8987995" y="1711985"/>
          <a:ext cx="1274414" cy="5575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Combination with the NTN-IAB-Simulator.</a:t>
          </a:r>
        </a:p>
      </dsp:txBody>
      <dsp:txXfrm>
        <a:off x="8987995" y="1711985"/>
        <a:ext cx="1274414" cy="5575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7481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4284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2165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798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28860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38824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2316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8191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3258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3432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7280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177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2223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3570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3379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16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E251E6-389B-4D0F-9C19-13AB2A87386D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6358BD1-B3C7-47C3-A3DF-7C9FC2A810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529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  <p:sldLayoutId id="2147483852" r:id="rId14"/>
    <p:sldLayoutId id="2147483853" r:id="rId15"/>
    <p:sldLayoutId id="214748385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4AFBB-2DE7-D39D-41AD-C0F40E9DD1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NTN Diversity: Matlab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C488F-7B03-6C19-FDAC-43AC9DC769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Aris Timotijevic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3967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03A3-4022-7C1A-D321-147CBDBF0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Simulation – 7/8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89C7DC9-C6B6-4A85-B970-0E0E5A7F1C6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91177" y="2126222"/>
            <a:ext cx="4991354" cy="3743515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DE4574B-9F62-B41E-5146-E83D1607B2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14686" y="2126222"/>
            <a:ext cx="4991354" cy="3743515"/>
          </a:xfrm>
        </p:spPr>
      </p:pic>
    </p:spTree>
    <p:extLst>
      <p:ext uri="{BB962C8B-B14F-4D97-AF65-F5344CB8AC3E}">
        <p14:creationId xmlns:p14="http://schemas.microsoft.com/office/powerpoint/2010/main" val="2335058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0687F-72E2-D26E-2171-AF5BC90A3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Simulation – 7/8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9341160-D121-BDD2-C520-1056F243BD5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00146" y="1484271"/>
            <a:ext cx="6791708" cy="5093779"/>
          </a:xfrm>
        </p:spPr>
      </p:pic>
    </p:spTree>
    <p:extLst>
      <p:ext uri="{BB962C8B-B14F-4D97-AF65-F5344CB8AC3E}">
        <p14:creationId xmlns:p14="http://schemas.microsoft.com/office/powerpoint/2010/main" val="3410537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1DBE429-8660-4D88-BC47-B159B7251B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7DF222-98CD-4513-8AEA-F83CF2A11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0669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8D7BC7A-0B63-4DC2-25F1-9DC4F480B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391" y="624110"/>
            <a:ext cx="9383408" cy="128089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Open Issues</a:t>
            </a:r>
            <a:endParaRPr lang="en-GB">
              <a:solidFill>
                <a:schemeClr val="bg1"/>
              </a:solidFill>
            </a:endParaRPr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92C98781-DD9B-44BA-B873-BD5060A9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GB"/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E2BEE958-F0E3-9CC7-23CA-5717F6528C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0262519"/>
              </p:ext>
            </p:extLst>
          </p:nvPr>
        </p:nvGraphicFramePr>
        <p:xfrm>
          <a:off x="961012" y="2930805"/>
          <a:ext cx="10265786" cy="29619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5307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7E3D2E5F-C5B2-B491-EC2B-7EA398A6F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1" y="1216107"/>
            <a:ext cx="5344271" cy="48107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A11885-2471-32A9-6B6B-DF0E38E54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0744" y="1225633"/>
            <a:ext cx="5315692" cy="48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143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879851-1A1D-4246-AAA1-C484E858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18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ell towers">
            <a:extLst>
              <a:ext uri="{FF2B5EF4-FFF2-40B4-BE49-F238E27FC236}">
                <a16:creationId xmlns:a16="http://schemas.microsoft.com/office/drawing/2014/main" id="{15EA951F-6526-A0B2-7D29-EB3F6DC99E4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15730"/>
          <a:stretch>
            <a:fillRect/>
          </a:stretch>
        </p:blipFill>
        <p:spPr>
          <a:xfrm>
            <a:off x="-882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DD0A80-3FEE-B011-74DF-39DDAF042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513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Definition of Diversity	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6492559E-2EBA-5034-139F-212C24136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1800" y="2133600"/>
            <a:ext cx="8915400" cy="37776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Diversity </a:t>
            </a:r>
            <a:r>
              <a:rPr lang="en-US">
                <a:sym typeface="Wingdings" panose="05000000000000000000" pitchFamily="2" charset="2"/>
              </a:rPr>
              <a:t> Redundancy of Resources</a:t>
            </a:r>
          </a:p>
          <a:p>
            <a:pPr>
              <a:lnSpc>
                <a:spcPct val="90000"/>
              </a:lnSpc>
            </a:pPr>
            <a:r>
              <a:rPr lang="en-US">
                <a:sym typeface="Wingdings" panose="05000000000000000000" pitchFamily="2" charset="2"/>
              </a:rPr>
              <a:t>Resources</a:t>
            </a:r>
          </a:p>
          <a:p>
            <a:pPr lvl="1">
              <a:lnSpc>
                <a:spcPct val="90000"/>
              </a:lnSpc>
            </a:pPr>
            <a:r>
              <a:rPr lang="en-US" b="1">
                <a:sym typeface="Wingdings" panose="05000000000000000000" pitchFamily="2" charset="2"/>
              </a:rPr>
              <a:t>Space (Leveraging Multipath or Equipment)</a:t>
            </a:r>
          </a:p>
          <a:p>
            <a:pPr lvl="1">
              <a:lnSpc>
                <a:spcPct val="90000"/>
              </a:lnSpc>
            </a:pPr>
            <a:r>
              <a:rPr lang="en-US">
                <a:sym typeface="Wingdings" panose="05000000000000000000" pitchFamily="2" charset="2"/>
              </a:rPr>
              <a:t>Time (Multiple Transmissions in different slots)</a:t>
            </a:r>
          </a:p>
          <a:p>
            <a:pPr lvl="1">
              <a:lnSpc>
                <a:spcPct val="90000"/>
              </a:lnSpc>
            </a:pPr>
            <a:r>
              <a:rPr lang="en-US">
                <a:sym typeface="Wingdings" panose="05000000000000000000" pitchFamily="2" charset="2"/>
              </a:rPr>
              <a:t>Frequency</a:t>
            </a:r>
          </a:p>
          <a:p>
            <a:pPr>
              <a:lnSpc>
                <a:spcPct val="90000"/>
              </a:lnSpc>
            </a:pPr>
            <a:r>
              <a:rPr lang="en-US">
                <a:sym typeface="Wingdings" panose="05000000000000000000" pitchFamily="2" charset="2"/>
              </a:rPr>
              <a:t>Diversity in Satellites</a:t>
            </a:r>
          </a:p>
          <a:p>
            <a:pPr lvl="1">
              <a:lnSpc>
                <a:spcPct val="90000"/>
              </a:lnSpc>
            </a:pPr>
            <a:r>
              <a:rPr lang="en-US">
                <a:sym typeface="Wingdings" panose="05000000000000000000" pitchFamily="2" charset="2"/>
              </a:rPr>
              <a:t>Multiple Antenna Systems (Both on UE/VSAT and SAT)</a:t>
            </a:r>
          </a:p>
          <a:p>
            <a:pPr lvl="1">
              <a:lnSpc>
                <a:spcPct val="90000"/>
              </a:lnSpc>
            </a:pPr>
            <a:r>
              <a:rPr lang="en-US">
                <a:sym typeface="Wingdings" panose="05000000000000000000" pitchFamily="2" charset="2"/>
              </a:rPr>
              <a:t>Multiple Satellites to one UE/VSAT</a:t>
            </a:r>
          </a:p>
          <a:p>
            <a:pPr>
              <a:lnSpc>
                <a:spcPct val="90000"/>
              </a:lnSpc>
            </a:pPr>
            <a:r>
              <a:rPr lang="en-US">
                <a:sym typeface="Wingdings" panose="05000000000000000000" pitchFamily="2" charset="2"/>
              </a:rPr>
              <a:t>Methods at the Transmitter: MRT, Precoding</a:t>
            </a:r>
          </a:p>
          <a:p>
            <a:pPr>
              <a:lnSpc>
                <a:spcPct val="90000"/>
              </a:lnSpc>
            </a:pPr>
            <a:r>
              <a:rPr lang="en-US">
                <a:sym typeface="Wingdings" panose="05000000000000000000" pitchFamily="2" charset="2"/>
              </a:rPr>
              <a:t>Methods at the Receiver: SC, MRC</a:t>
            </a:r>
          </a:p>
        </p:txBody>
      </p:sp>
    </p:spTree>
    <p:extLst>
      <p:ext uri="{BB962C8B-B14F-4D97-AF65-F5344CB8AC3E}">
        <p14:creationId xmlns:p14="http://schemas.microsoft.com/office/powerpoint/2010/main" val="8875688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7B7EFD05-5F12-420E-8AEF-74D5EF9D5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6B6786B7-9BA0-488B-8C6B-1C5BB4E2A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ACF6C842-D596-43D3-B584-5672E0D33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6DF84F3E-35FA-497B-B6FA-F453E82F3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2846D7FA-E05C-448E-B156-F77C205A1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E269AD3A-E6B6-4322-A013-276CBC1B0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CEFB9F00-6239-4BF6-B439-D16231B24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74D1DDDB-FC85-40C5-9225-06312C451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E9217709-40C1-4F4A-AB69-8A693608A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ACCD26D6-BC97-43F5-B803-5838985FC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8136022F-2988-42E2-90E1-617D189F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03859925-85FA-4D69-A0AB-6F827E3B5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BAE65FC7-970A-4DCC-9FB4-CF0F7496A9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64F33C7-E158-4057-87E7-6F42AA6D0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6714E66-FCC0-42F6-B127-0F91203BC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E0BD3C9-F0D9-4A53-87DF-71D17D328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DFA9FE4C-FCED-4A9A-9E43-358EB7501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E5D5BB28-15EC-4D32-9C05-C2206AF9E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06210E9D-4080-4566-B32A-3A8BE356F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94D3505-0982-40B2-8131-1B6BFF273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11598CAB-0965-48D6-999C-91450C50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29E94126-468A-4060-BCBC-DC3806A4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438F3422-C112-405B-B955-7B1690721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C99C65FC-23C1-4B1D-A385-29B46619D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53D192C3-5E79-4B85-98D0-8F6C681CDC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709C0CF-D42A-4EE0-9C30-B0B72C69A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B8FE8EF1-7AF2-4864-A8DE-7EE3481D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3" name="Freeform 11">
            <a:extLst>
              <a:ext uri="{FF2B5EF4-FFF2-40B4-BE49-F238E27FC236}">
                <a16:creationId xmlns:a16="http://schemas.microsoft.com/office/drawing/2014/main" id="{5B3CCFC9-E82D-444E-9621-FE5F95E67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GB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E9D11FD5-487C-4A6B-836F-3831DC830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9B0BF7F-4D43-E8D0-AF8E-8484322F1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System Model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9765169-F70D-4841-BE65-62E10CBED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638B4C-C8C3-D29D-94C4-FA12130553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224" y="1569238"/>
            <a:ext cx="3845773" cy="432361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31FE31"/>
              </a:buClr>
              <a:buFont typeface="Wingdings 3" charset="2"/>
              <a:buChar char=""/>
            </a:pPr>
            <a:r>
              <a:rPr lang="en-US" dirty="0"/>
              <a:t> Spatial Diversity</a:t>
            </a:r>
          </a:p>
          <a:p>
            <a:pPr lvl="1">
              <a:buClr>
                <a:srgbClr val="31FE31"/>
              </a:buClr>
              <a:buFont typeface="Wingdings 3" charset="2"/>
              <a:buChar char=""/>
            </a:pPr>
            <a:r>
              <a:rPr lang="en-US" dirty="0"/>
              <a:t> Two Not-generative payloads</a:t>
            </a:r>
          </a:p>
          <a:p>
            <a:pPr lvl="1">
              <a:buClr>
                <a:srgbClr val="31FE31"/>
              </a:buClr>
              <a:buFont typeface="Wingdings 3" charset="2"/>
              <a:buChar char=""/>
            </a:pPr>
            <a:r>
              <a:rPr lang="en-US" dirty="0"/>
              <a:t> Two Antennas at Tx and Rx</a:t>
            </a:r>
          </a:p>
          <a:p>
            <a:pPr>
              <a:buClr>
                <a:srgbClr val="31FE31"/>
              </a:buClr>
              <a:buFont typeface="Wingdings 3" charset="2"/>
              <a:buChar char=""/>
            </a:pPr>
            <a:r>
              <a:rPr lang="en-US" dirty="0"/>
              <a:t> The channel gains are both complex RVs, following Rician Distribution</a:t>
            </a:r>
          </a:p>
          <a:p>
            <a:pPr>
              <a:buClr>
                <a:srgbClr val="31FE31"/>
              </a:buClr>
              <a:buFont typeface="Wingdings 3" charset="2"/>
              <a:buChar char=""/>
            </a:pPr>
            <a:r>
              <a:rPr lang="en-US" dirty="0"/>
              <a:t> In MATLAB simulation simple Friis is used.</a:t>
            </a:r>
          </a:p>
          <a:p>
            <a:pPr>
              <a:buClr>
                <a:srgbClr val="31FE31"/>
              </a:buClr>
              <a:buFont typeface="Wingdings 3" charset="2"/>
              <a:buChar char=""/>
            </a:pPr>
            <a:r>
              <a:rPr lang="en-US" dirty="0"/>
              <a:t> The Satellites are invisible nodes </a:t>
            </a:r>
            <a:r>
              <a:rPr lang="en-US" dirty="0">
                <a:sym typeface="Wingdings" panose="05000000000000000000" pitchFamily="2" charset="2"/>
              </a:rPr>
              <a:t> No contribution to delay and path loss or channel gain</a:t>
            </a:r>
          </a:p>
          <a:p>
            <a:pPr>
              <a:buClr>
                <a:srgbClr val="31FE31"/>
              </a:buClr>
              <a:buFont typeface="Wingdings 3" charset="2"/>
              <a:buChar char=""/>
            </a:pPr>
            <a:r>
              <a:rPr lang="en-US" dirty="0">
                <a:sym typeface="Wingdings" panose="05000000000000000000" pitchFamily="2" charset="2"/>
              </a:rPr>
              <a:t> Final channel gain is the product of the channel gains on each path</a:t>
            </a:r>
          </a:p>
          <a:p>
            <a:pPr>
              <a:buClr>
                <a:srgbClr val="31FE31"/>
              </a:buClr>
              <a:buFont typeface="Wingdings 3" charset="2"/>
              <a:buChar char=""/>
            </a:pPr>
            <a:r>
              <a:rPr lang="en-US" dirty="0">
                <a:sym typeface="Wingdings" panose="05000000000000000000" pitchFamily="2" charset="2"/>
              </a:rPr>
              <a:t> Antennas are directive, no multipath.</a:t>
            </a:r>
          </a:p>
          <a:p>
            <a:pPr>
              <a:buClr>
                <a:srgbClr val="31FE31"/>
              </a:buClr>
              <a:buFont typeface="Wingdings 3" charset="2"/>
              <a:buChar char=""/>
            </a:pPr>
            <a:r>
              <a:rPr lang="en-US" dirty="0">
                <a:sym typeface="Wingdings" panose="05000000000000000000" pitchFamily="2" charset="2"/>
              </a:rPr>
              <a:t> There is mechanical steering (Pointing)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300E80D-B5C4-E3F1-8B10-6274072F7F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3312" y="2231959"/>
            <a:ext cx="7341831" cy="3010150"/>
          </a:xfrm>
          <a:prstGeom prst="rect">
            <a:avLst/>
          </a:prstGeom>
        </p:spPr>
      </p:pic>
      <p:sp>
        <p:nvSpPr>
          <p:cNvPr id="49" name="Freeform 14">
            <a:extLst>
              <a:ext uri="{FF2B5EF4-FFF2-40B4-BE49-F238E27FC236}">
                <a16:creationId xmlns:a16="http://schemas.microsoft.com/office/drawing/2014/main" id="{2A2CC818-8106-45C0-93D5-7051F99F2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38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FB78E-D651-DEA1-8122-F3B644DEE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Simulation – 1/8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FF95E4-3519-15F4-E25E-263036D7A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4363" y="1755406"/>
            <a:ext cx="4313864" cy="4629351"/>
          </a:xfrm>
        </p:spPr>
        <p:txBody>
          <a:bodyPr/>
          <a:lstStyle/>
          <a:p>
            <a:r>
              <a:rPr lang="en-US" dirty="0"/>
              <a:t>Satellite Toolbox</a:t>
            </a:r>
          </a:p>
          <a:p>
            <a:pPr lvl="1"/>
            <a:r>
              <a:rPr lang="en-US" dirty="0"/>
              <a:t>Aerospace Toolbox + DSP Toolbox</a:t>
            </a:r>
          </a:p>
          <a:p>
            <a:r>
              <a:rPr lang="en-US" dirty="0"/>
              <a:t>Utilities</a:t>
            </a:r>
          </a:p>
          <a:p>
            <a:pPr lvl="1"/>
            <a:r>
              <a:rPr lang="en-US" dirty="0"/>
              <a:t>Scenario visualization</a:t>
            </a:r>
          </a:p>
          <a:p>
            <a:pPr lvl="1"/>
            <a:r>
              <a:rPr lang="en-US" dirty="0"/>
              <a:t>Satellite Geometry (Aerospace)</a:t>
            </a:r>
          </a:p>
          <a:p>
            <a:pPr lvl="1"/>
            <a:r>
              <a:rPr lang="en-US" dirty="0"/>
              <a:t>Path Loss, Delay, Doppler, Passes</a:t>
            </a:r>
          </a:p>
          <a:p>
            <a:pPr lvl="1"/>
            <a:r>
              <a:rPr lang="en-US" dirty="0"/>
              <a:t>Eb/No calculations</a:t>
            </a:r>
          </a:p>
          <a:p>
            <a:pPr lvl="1"/>
            <a:r>
              <a:rPr lang="en-US" dirty="0"/>
              <a:t>Mechanical Precision on Simulated Points</a:t>
            </a:r>
          </a:p>
          <a:p>
            <a:r>
              <a:rPr lang="en-US" dirty="0"/>
              <a:t>Average Pass Duration: 9’07’’</a:t>
            </a:r>
          </a:p>
          <a:p>
            <a:r>
              <a:rPr lang="en-US" dirty="0"/>
              <a:t>Average Delay: 132.3 msec</a:t>
            </a:r>
          </a:p>
          <a:p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FA998D1-92FE-BD78-7615-187BACCA81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8623" y="1453415"/>
            <a:ext cx="5685323" cy="4494044"/>
          </a:xfrm>
        </p:spPr>
      </p:pic>
    </p:spTree>
    <p:extLst>
      <p:ext uri="{BB962C8B-B14F-4D97-AF65-F5344CB8AC3E}">
        <p14:creationId xmlns:p14="http://schemas.microsoft.com/office/powerpoint/2010/main" val="3966661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3A336-6152-47E4-257E-EACD35EB2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Simulation – 2/8</a:t>
            </a:r>
            <a:endParaRPr lang="en-GB" dirty="0"/>
          </a:p>
        </p:txBody>
      </p:sp>
      <p:pic>
        <p:nvPicPr>
          <p:cNvPr id="6" name="Content Placeholder 5" descr="A map of europe with green lines&#10;&#10;AI-generated content may be incorrect.">
            <a:extLst>
              <a:ext uri="{FF2B5EF4-FFF2-40B4-BE49-F238E27FC236}">
                <a16:creationId xmlns:a16="http://schemas.microsoft.com/office/drawing/2014/main" id="{54E28B03-4196-7855-F149-766E139FAE4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89" y="1801347"/>
            <a:ext cx="5475725" cy="429991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B132ABE-CB1C-82F1-B02E-C6975742EF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707" y="1801346"/>
            <a:ext cx="5475724" cy="4322941"/>
          </a:xfrm>
        </p:spPr>
      </p:pic>
    </p:spTree>
    <p:extLst>
      <p:ext uri="{BB962C8B-B14F-4D97-AF65-F5344CB8AC3E}">
        <p14:creationId xmlns:p14="http://schemas.microsoft.com/office/powerpoint/2010/main" val="1165836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B7EFD05-5F12-420E-8AEF-74D5EF9D5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6B6786B7-9BA0-488B-8C6B-1C5BB4E2A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ACF6C842-D596-43D3-B584-5672E0D33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DF84F3E-35FA-497B-B6FA-F453E82F3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846D7FA-E05C-448E-B156-F77C205A1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269AD3A-E6B6-4322-A013-276CBC1B0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EFB9F00-6239-4BF6-B439-D16231B24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74D1DDDB-FC85-40C5-9225-06312C451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E9217709-40C1-4F4A-AB69-8A693608A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CCD26D6-BC97-43F5-B803-5838985FC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136022F-2988-42E2-90E1-617D189F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3859925-85FA-4D69-A0AB-6F827E3B5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AE65FC7-970A-4DCC-9FB4-CF0F7496A9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64F33C7-E158-4057-87E7-6F42AA6D0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26714E66-FCC0-42F6-B127-0F91203BC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7E0BD3C9-F0D9-4A53-87DF-71D17D328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DFA9FE4C-FCED-4A9A-9E43-358EB7501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E5D5BB28-15EC-4D32-9C05-C2206AF9E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06210E9D-4080-4566-B32A-3A8BE356F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894D3505-0982-40B2-8131-1B6BFF273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11598CAB-0965-48D6-999C-91450C50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29E94126-468A-4060-BCBC-DC3806A4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438F3422-C112-405B-B955-7B1690721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C99C65FC-23C1-4B1D-A385-29B46619D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53D192C3-5E79-4B85-98D0-8F6C681CDC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8709C0CF-D42A-4EE0-9C30-B0B72C69A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B8FE8EF1-7AF2-4864-A8DE-7EE3481D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5B3CCFC9-E82D-444E-9621-FE5F95E67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GB"/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E9D11FD5-487C-4A6B-836F-3831DC830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4B4775-353A-EDD1-B5B0-A0AFFA59F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656738"/>
                </a:solidFill>
              </a:rPr>
              <a:t>MATLAB Simulation – 3/8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9765169-F70D-4841-BE65-62E10CBED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rgbClr val="65673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847C64-A754-21D7-3C69-4955615171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225" y="2133600"/>
            <a:ext cx="3650278" cy="375925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DAB67C"/>
              </a:buClr>
            </a:pPr>
            <a:r>
              <a:rPr lang="en-US" dirty="0"/>
              <a:t>The Scheme of communication is:</a:t>
            </a:r>
          </a:p>
          <a:p>
            <a:pPr lvl="1">
              <a:buClr>
                <a:srgbClr val="DAB67C"/>
              </a:buClr>
            </a:pPr>
            <a:r>
              <a:rPr lang="en-US" dirty="0"/>
              <a:t>Each Base Station has two gimbals.</a:t>
            </a:r>
          </a:p>
          <a:p>
            <a:pPr lvl="1">
              <a:buClr>
                <a:srgbClr val="DAB67C"/>
              </a:buClr>
            </a:pPr>
            <a:r>
              <a:rPr lang="en-US" dirty="0"/>
              <a:t>BS1 is in Lamia, is the receiver.</a:t>
            </a:r>
          </a:p>
          <a:p>
            <a:pPr lvl="1">
              <a:buClr>
                <a:srgbClr val="DAB67C"/>
              </a:buClr>
            </a:pPr>
            <a:r>
              <a:rPr lang="en-US" dirty="0"/>
              <a:t>BS1 in United Kingdom is transmitter.</a:t>
            </a:r>
          </a:p>
          <a:p>
            <a:pPr>
              <a:buClr>
                <a:srgbClr val="DAB67C"/>
              </a:buClr>
            </a:pPr>
            <a:r>
              <a:rPr lang="en-US" dirty="0"/>
              <a:t>All Passes and Links are evaluated when both satellites are visible!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FA7FF5F-5186-2ED4-0109-5C778C52A6D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238" y="640080"/>
            <a:ext cx="6670187" cy="5252773"/>
          </a:xfrm>
          <a:prstGeom prst="rect">
            <a:avLst/>
          </a:prstGeom>
        </p:spPr>
      </p:pic>
      <p:sp>
        <p:nvSpPr>
          <p:cNvPr id="47" name="Freeform 14">
            <a:extLst>
              <a:ext uri="{FF2B5EF4-FFF2-40B4-BE49-F238E27FC236}">
                <a16:creationId xmlns:a16="http://schemas.microsoft.com/office/drawing/2014/main" id="{2A2CC818-8106-45C0-93D5-7051F99F2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90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75529-1D1C-23B4-B6F4-683F5A8E2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Simulation – 4/8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98BD89C-09AC-E0D3-7E5F-63E7A9AE51F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729" t="3471" r="6180" b="3516"/>
          <a:stretch>
            <a:fillRect/>
          </a:stretch>
        </p:blipFill>
        <p:spPr>
          <a:xfrm>
            <a:off x="1372364" y="1289784"/>
            <a:ext cx="9926388" cy="5461271"/>
          </a:xfrm>
        </p:spPr>
      </p:pic>
    </p:spTree>
    <p:extLst>
      <p:ext uri="{BB962C8B-B14F-4D97-AF65-F5344CB8AC3E}">
        <p14:creationId xmlns:p14="http://schemas.microsoft.com/office/powerpoint/2010/main" val="1654195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D4FDB-0CC7-E4DA-B95F-1EADC7A17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Simulation – 5/8</a:t>
            </a:r>
            <a:endParaRPr lang="en-GB" dirty="0"/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57D2239B-1721-92CB-3852-BF8505DB4F6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52170" y="1509898"/>
            <a:ext cx="6842599" cy="5131949"/>
          </a:xfrm>
        </p:spPr>
      </p:pic>
    </p:spTree>
    <p:extLst>
      <p:ext uri="{BB962C8B-B14F-4D97-AF65-F5344CB8AC3E}">
        <p14:creationId xmlns:p14="http://schemas.microsoft.com/office/powerpoint/2010/main" val="1949021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38573-02DD-CD9F-A383-8F9772198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Simulation – 6/8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477F166-5493-F406-28C6-00F5FDA2BE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49463" y="2126222"/>
            <a:ext cx="5091938" cy="381895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B05FB23-0D37-EC88-8C3D-C35BC75709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9299" y="2126221"/>
            <a:ext cx="5091938" cy="3818953"/>
          </a:xfrm>
        </p:spPr>
      </p:pic>
    </p:spTree>
    <p:extLst>
      <p:ext uri="{BB962C8B-B14F-4D97-AF65-F5344CB8AC3E}">
        <p14:creationId xmlns:p14="http://schemas.microsoft.com/office/powerpoint/2010/main" val="2756065848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328</TotalTime>
  <Words>325</Words>
  <Application>Microsoft Office PowerPoint</Application>
  <PresentationFormat>Widescreen</PresentationFormat>
  <Paragraphs>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Century Gothic</vt:lpstr>
      <vt:lpstr>Wingdings</vt:lpstr>
      <vt:lpstr>Wingdings 3</vt:lpstr>
      <vt:lpstr>Wisp</vt:lpstr>
      <vt:lpstr>NTN Diversity: Matlab</vt:lpstr>
      <vt:lpstr>Definition of Diversity </vt:lpstr>
      <vt:lpstr>System Model</vt:lpstr>
      <vt:lpstr>MATLAB Simulation – 1/8</vt:lpstr>
      <vt:lpstr>MATLAB Simulation – 2/8</vt:lpstr>
      <vt:lpstr>MATLAB Simulation – 3/8</vt:lpstr>
      <vt:lpstr>MATLAB Simulation – 4/8</vt:lpstr>
      <vt:lpstr>MATLAB Simulation – 5/8</vt:lpstr>
      <vt:lpstr>MATLAB Simulation – 6/8</vt:lpstr>
      <vt:lpstr>MATLAB Simulation – 7/8</vt:lpstr>
      <vt:lpstr>MATLAB Simulation – 7/8</vt:lpstr>
      <vt:lpstr>Open Issues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KARAMPELAS-TIMOTIEVITS ARISTOS</dc:creator>
  <cp:lastModifiedBy>KARAMPELAS-TIMOTIEVITS ARISTOS</cp:lastModifiedBy>
  <cp:revision>13</cp:revision>
  <dcterms:created xsi:type="dcterms:W3CDTF">2025-07-07T19:46:25Z</dcterms:created>
  <dcterms:modified xsi:type="dcterms:W3CDTF">2025-09-01T18:39:26Z</dcterms:modified>
</cp:coreProperties>
</file>

<file path=docProps/thumbnail.jpeg>
</file>